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59" y="1034922"/>
            <a:ext cx="12185015" cy="6350"/>
          </a:xfrm>
          <a:custGeom>
            <a:avLst/>
            <a:gdLst/>
            <a:ahLst/>
            <a:cxnLst/>
            <a:rect l="l" t="t" r="r" b="b"/>
            <a:pathLst>
              <a:path w="12185015" h="6350">
                <a:moveTo>
                  <a:pt x="12184393" y="0"/>
                </a:moveTo>
                <a:lnTo>
                  <a:pt x="0" y="0"/>
                </a:lnTo>
                <a:lnTo>
                  <a:pt x="0" y="6350"/>
                </a:lnTo>
                <a:lnTo>
                  <a:pt x="12184393" y="6350"/>
                </a:lnTo>
                <a:lnTo>
                  <a:pt x="12184393" y="0"/>
                </a:lnTo>
                <a:close/>
              </a:path>
            </a:pathLst>
          </a:custGeom>
          <a:solidFill>
            <a:srgbClr val="C4CFC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735056" y="6210325"/>
            <a:ext cx="1097279" cy="3018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2704" y="389064"/>
            <a:ext cx="11015345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953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8042" y="2044128"/>
            <a:ext cx="8787130" cy="3906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Workflow</a:t>
            </a:r>
            <a:r>
              <a:rPr dirty="0" spc="-50"/>
              <a:t> </a:t>
            </a:r>
            <a:r>
              <a:rPr dirty="0"/>
              <a:t>digitalization</a:t>
            </a:r>
            <a:r>
              <a:rPr dirty="0" spc="-80"/>
              <a:t> </a:t>
            </a:r>
            <a:r>
              <a:rPr dirty="0"/>
              <a:t>and</a:t>
            </a:r>
            <a:r>
              <a:rPr dirty="0" spc="-50"/>
              <a:t> </a:t>
            </a:r>
            <a:r>
              <a:rPr dirty="0"/>
              <a:t>automation</a:t>
            </a:r>
            <a:r>
              <a:rPr dirty="0" spc="-50"/>
              <a:t> </a:t>
            </a:r>
            <a:r>
              <a:rPr dirty="0"/>
              <a:t>cut</a:t>
            </a:r>
            <a:r>
              <a:rPr dirty="0" spc="-55"/>
              <a:t> </a:t>
            </a:r>
            <a:r>
              <a:rPr dirty="0"/>
              <a:t>across</a:t>
            </a:r>
            <a:r>
              <a:rPr dirty="0" spc="-75"/>
              <a:t> </a:t>
            </a:r>
            <a:r>
              <a:rPr dirty="0"/>
              <a:t>all</a:t>
            </a:r>
            <a:r>
              <a:rPr dirty="0" spc="-65"/>
              <a:t> </a:t>
            </a:r>
            <a:r>
              <a:rPr dirty="0"/>
              <a:t>diagnostic</a:t>
            </a:r>
            <a:r>
              <a:rPr dirty="0" spc="-85"/>
              <a:t> </a:t>
            </a:r>
            <a:r>
              <a:rPr dirty="0"/>
              <a:t>areas,</a:t>
            </a:r>
            <a:r>
              <a:rPr dirty="0" spc="-50"/>
              <a:t> </a:t>
            </a:r>
            <a:r>
              <a:rPr dirty="0"/>
              <a:t>with</a:t>
            </a:r>
            <a:r>
              <a:rPr dirty="0" spc="-114"/>
              <a:t> </a:t>
            </a:r>
            <a:r>
              <a:rPr dirty="0"/>
              <a:t>a</a:t>
            </a:r>
            <a:r>
              <a:rPr dirty="0" spc="-70"/>
              <a:t> </a:t>
            </a:r>
            <a:r>
              <a:rPr dirty="0"/>
              <a:t>substantial</a:t>
            </a:r>
            <a:r>
              <a:rPr dirty="0" spc="-55"/>
              <a:t> </a:t>
            </a:r>
            <a:r>
              <a:rPr dirty="0"/>
              <a:t>reduction</a:t>
            </a:r>
            <a:r>
              <a:rPr dirty="0" spc="-100"/>
              <a:t> </a:t>
            </a:r>
            <a:r>
              <a:rPr dirty="0" spc="-25"/>
              <a:t>in </a:t>
            </a:r>
            <a:r>
              <a:rPr dirty="0"/>
              <a:t>processing</a:t>
            </a:r>
            <a:r>
              <a:rPr dirty="0" spc="-50"/>
              <a:t> </a:t>
            </a:r>
            <a:r>
              <a:rPr dirty="0"/>
              <a:t>time</a:t>
            </a:r>
            <a:r>
              <a:rPr dirty="0" spc="-35"/>
              <a:t> </a:t>
            </a:r>
            <a:r>
              <a:rPr dirty="0"/>
              <a:t>(up</a:t>
            </a:r>
            <a:r>
              <a:rPr dirty="0" spc="-95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 spc="-20"/>
              <a:t>50%)</a:t>
            </a:r>
          </a:p>
        </p:txBody>
      </p:sp>
      <p:sp>
        <p:nvSpPr>
          <p:cNvPr id="3" name="object 3"/>
          <p:cNvSpPr/>
          <p:nvPr/>
        </p:nvSpPr>
        <p:spPr>
          <a:xfrm>
            <a:off x="2898648" y="1408557"/>
            <a:ext cx="1398905" cy="603885"/>
          </a:xfrm>
          <a:custGeom>
            <a:avLst/>
            <a:gdLst/>
            <a:ahLst/>
            <a:cxnLst/>
            <a:rect l="l" t="t" r="r" b="b"/>
            <a:pathLst>
              <a:path w="1398904" h="603885">
                <a:moveTo>
                  <a:pt x="1336039" y="0"/>
                </a:moveTo>
                <a:lnTo>
                  <a:pt x="0" y="0"/>
                </a:lnTo>
                <a:lnTo>
                  <a:pt x="62483" y="301625"/>
                </a:lnTo>
                <a:lnTo>
                  <a:pt x="0" y="603376"/>
                </a:lnTo>
                <a:lnTo>
                  <a:pt x="1336039" y="603376"/>
                </a:lnTo>
                <a:lnTo>
                  <a:pt x="1398524" y="301625"/>
                </a:lnTo>
                <a:lnTo>
                  <a:pt x="1336039" y="0"/>
                </a:lnTo>
                <a:close/>
              </a:path>
            </a:pathLst>
          </a:custGeom>
          <a:solidFill>
            <a:srgbClr val="E7EB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140710" y="1504315"/>
            <a:ext cx="911860" cy="3949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50555C"/>
                </a:solidFill>
                <a:latin typeface="Arial"/>
                <a:cs typeface="Arial"/>
              </a:rPr>
              <a:t>Sample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200" b="1">
                <a:solidFill>
                  <a:srgbClr val="50555C"/>
                </a:solidFill>
                <a:latin typeface="Arial"/>
                <a:cs typeface="Arial"/>
              </a:rPr>
              <a:t>arrival</a:t>
            </a:r>
            <a:r>
              <a:rPr dirty="0" sz="1200" spc="-50" b="1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50555C"/>
                </a:solidFill>
                <a:latin typeface="Arial"/>
                <a:cs typeface="Arial"/>
              </a:rPr>
              <a:t>at</a:t>
            </a:r>
            <a:r>
              <a:rPr dirty="0" sz="1200" spc="-40" b="1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1200" spc="-25" b="1">
                <a:solidFill>
                  <a:srgbClr val="50555C"/>
                </a:solidFill>
                <a:latin typeface="Arial"/>
                <a:cs typeface="Arial"/>
              </a:rPr>
              <a:t>lab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60329" y="1408366"/>
            <a:ext cx="1363345" cy="613410"/>
            <a:chOff x="4160329" y="1408366"/>
            <a:chExt cx="1363345" cy="613410"/>
          </a:xfrm>
        </p:grpSpPr>
        <p:sp>
          <p:nvSpPr>
            <p:cNvPr id="6" name="object 6"/>
            <p:cNvSpPr/>
            <p:nvPr/>
          </p:nvSpPr>
          <p:spPr>
            <a:xfrm>
              <a:off x="4160519" y="1408556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1290827" y="0"/>
                  </a:moveTo>
                  <a:lnTo>
                    <a:pt x="0" y="0"/>
                  </a:lnTo>
                  <a:lnTo>
                    <a:pt x="62483" y="301625"/>
                  </a:lnTo>
                  <a:lnTo>
                    <a:pt x="0" y="603376"/>
                  </a:lnTo>
                  <a:lnTo>
                    <a:pt x="1290827" y="603376"/>
                  </a:lnTo>
                  <a:lnTo>
                    <a:pt x="1353312" y="301625"/>
                  </a:lnTo>
                  <a:lnTo>
                    <a:pt x="1290827" y="0"/>
                  </a:lnTo>
                  <a:close/>
                </a:path>
              </a:pathLst>
            </a:custGeom>
            <a:solidFill>
              <a:srgbClr val="C4CE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165091" y="1413128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0" y="0"/>
                  </a:moveTo>
                  <a:lnTo>
                    <a:pt x="1290828" y="0"/>
                  </a:lnTo>
                  <a:lnTo>
                    <a:pt x="1353312" y="301625"/>
                  </a:lnTo>
                  <a:lnTo>
                    <a:pt x="1290828" y="603376"/>
                  </a:lnTo>
                  <a:lnTo>
                    <a:pt x="0" y="603376"/>
                  </a:lnTo>
                  <a:lnTo>
                    <a:pt x="62484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276725" y="1412176"/>
            <a:ext cx="1142365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700" marR="5080" indent="-6985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50555C"/>
                </a:solidFill>
                <a:latin typeface="Arial"/>
                <a:cs typeface="Arial"/>
              </a:rPr>
              <a:t>Sample processing</a:t>
            </a:r>
            <a:r>
              <a:rPr dirty="0" sz="1200" spc="-15" b="1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1200" spc="-25" b="1">
                <a:solidFill>
                  <a:srgbClr val="50555C"/>
                </a:solidFill>
                <a:latin typeface="Arial"/>
                <a:cs typeface="Arial"/>
              </a:rPr>
              <a:t>and </a:t>
            </a:r>
            <a:r>
              <a:rPr dirty="0" sz="1200" spc="-10" b="1">
                <a:solidFill>
                  <a:srgbClr val="50555C"/>
                </a:solidFill>
                <a:latin typeface="Arial"/>
                <a:cs typeface="Arial"/>
              </a:rPr>
              <a:t>preparation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376481" y="1408366"/>
            <a:ext cx="1408430" cy="613410"/>
            <a:chOff x="5376481" y="1408366"/>
            <a:chExt cx="1408430" cy="613410"/>
          </a:xfrm>
        </p:grpSpPr>
        <p:sp>
          <p:nvSpPr>
            <p:cNvPr id="10" name="object 10"/>
            <p:cNvSpPr/>
            <p:nvPr/>
          </p:nvSpPr>
          <p:spPr>
            <a:xfrm>
              <a:off x="5376672" y="1408556"/>
              <a:ext cx="1398905" cy="603885"/>
            </a:xfrm>
            <a:custGeom>
              <a:avLst/>
              <a:gdLst/>
              <a:ahLst/>
              <a:cxnLst/>
              <a:rect l="l" t="t" r="r" b="b"/>
              <a:pathLst>
                <a:path w="1398904" h="603885">
                  <a:moveTo>
                    <a:pt x="1327657" y="0"/>
                  </a:moveTo>
                  <a:lnTo>
                    <a:pt x="0" y="0"/>
                  </a:lnTo>
                  <a:lnTo>
                    <a:pt x="70865" y="301625"/>
                  </a:lnTo>
                  <a:lnTo>
                    <a:pt x="0" y="603376"/>
                  </a:lnTo>
                  <a:lnTo>
                    <a:pt x="1327657" y="603376"/>
                  </a:lnTo>
                  <a:lnTo>
                    <a:pt x="1398524" y="301625"/>
                  </a:lnTo>
                  <a:lnTo>
                    <a:pt x="1327657" y="0"/>
                  </a:lnTo>
                  <a:close/>
                </a:path>
              </a:pathLst>
            </a:custGeom>
            <a:solidFill>
              <a:srgbClr val="8D9F9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381244" y="1413128"/>
              <a:ext cx="1398905" cy="603885"/>
            </a:xfrm>
            <a:custGeom>
              <a:avLst/>
              <a:gdLst/>
              <a:ahLst/>
              <a:cxnLst/>
              <a:rect l="l" t="t" r="r" b="b"/>
              <a:pathLst>
                <a:path w="1398904" h="603885">
                  <a:moveTo>
                    <a:pt x="0" y="0"/>
                  </a:moveTo>
                  <a:lnTo>
                    <a:pt x="1327657" y="0"/>
                  </a:lnTo>
                  <a:lnTo>
                    <a:pt x="1398524" y="301625"/>
                  </a:lnTo>
                  <a:lnTo>
                    <a:pt x="1327657" y="603376"/>
                  </a:lnTo>
                  <a:lnTo>
                    <a:pt x="0" y="603376"/>
                  </a:lnTo>
                  <a:lnTo>
                    <a:pt x="70865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5676391" y="1504315"/>
            <a:ext cx="797560" cy="3949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Diagnostic</a:t>
            </a:r>
            <a:endParaRPr sz="12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tests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638353" y="1408366"/>
            <a:ext cx="1363345" cy="613410"/>
            <a:chOff x="6638353" y="1408366"/>
            <a:chExt cx="1363345" cy="613410"/>
          </a:xfrm>
        </p:grpSpPr>
        <p:sp>
          <p:nvSpPr>
            <p:cNvPr id="14" name="object 14"/>
            <p:cNvSpPr/>
            <p:nvPr/>
          </p:nvSpPr>
          <p:spPr>
            <a:xfrm>
              <a:off x="6638544" y="1408556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1290827" y="0"/>
                  </a:moveTo>
                  <a:lnTo>
                    <a:pt x="0" y="0"/>
                  </a:lnTo>
                  <a:lnTo>
                    <a:pt x="62483" y="301625"/>
                  </a:lnTo>
                  <a:lnTo>
                    <a:pt x="0" y="603376"/>
                  </a:lnTo>
                  <a:lnTo>
                    <a:pt x="1290827" y="603376"/>
                  </a:lnTo>
                  <a:lnTo>
                    <a:pt x="1353311" y="301625"/>
                  </a:lnTo>
                  <a:lnTo>
                    <a:pt x="1290827" y="0"/>
                  </a:lnTo>
                  <a:close/>
                </a:path>
              </a:pathLst>
            </a:custGeom>
            <a:solidFill>
              <a:srgbClr val="6F85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643116" y="1413128"/>
              <a:ext cx="1353820" cy="603885"/>
            </a:xfrm>
            <a:custGeom>
              <a:avLst/>
              <a:gdLst/>
              <a:ahLst/>
              <a:cxnLst/>
              <a:rect l="l" t="t" r="r" b="b"/>
              <a:pathLst>
                <a:path w="1353820" h="603885">
                  <a:moveTo>
                    <a:pt x="0" y="0"/>
                  </a:moveTo>
                  <a:lnTo>
                    <a:pt x="1290827" y="0"/>
                  </a:lnTo>
                  <a:lnTo>
                    <a:pt x="1353311" y="301625"/>
                  </a:lnTo>
                  <a:lnTo>
                    <a:pt x="1290827" y="603376"/>
                  </a:lnTo>
                  <a:lnTo>
                    <a:pt x="0" y="603376"/>
                  </a:lnTo>
                  <a:lnTo>
                    <a:pt x="62483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6826757" y="1412176"/>
            <a:ext cx="989330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dirty="0" sz="12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analysis 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interpretation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854505" y="1408366"/>
            <a:ext cx="1445260" cy="613410"/>
            <a:chOff x="7854505" y="1408366"/>
            <a:chExt cx="1445260" cy="613410"/>
          </a:xfrm>
        </p:grpSpPr>
        <p:sp>
          <p:nvSpPr>
            <p:cNvPr id="18" name="object 18"/>
            <p:cNvSpPr/>
            <p:nvPr/>
          </p:nvSpPr>
          <p:spPr>
            <a:xfrm>
              <a:off x="7854696" y="1408556"/>
              <a:ext cx="1435735" cy="603885"/>
            </a:xfrm>
            <a:custGeom>
              <a:avLst/>
              <a:gdLst/>
              <a:ahLst/>
              <a:cxnLst/>
              <a:rect l="l" t="t" r="r" b="b"/>
              <a:pathLst>
                <a:path w="1435734" h="603885">
                  <a:moveTo>
                    <a:pt x="1373124" y="0"/>
                  </a:moveTo>
                  <a:lnTo>
                    <a:pt x="0" y="0"/>
                  </a:lnTo>
                  <a:lnTo>
                    <a:pt x="62356" y="301625"/>
                  </a:lnTo>
                  <a:lnTo>
                    <a:pt x="0" y="603376"/>
                  </a:lnTo>
                  <a:lnTo>
                    <a:pt x="1373124" y="603376"/>
                  </a:lnTo>
                  <a:lnTo>
                    <a:pt x="1435480" y="301625"/>
                  </a:lnTo>
                  <a:lnTo>
                    <a:pt x="1373124" y="0"/>
                  </a:lnTo>
                  <a:close/>
                </a:path>
              </a:pathLst>
            </a:custGeom>
            <a:solidFill>
              <a:srgbClr val="50555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859268" y="1413128"/>
              <a:ext cx="1435735" cy="603885"/>
            </a:xfrm>
            <a:custGeom>
              <a:avLst/>
              <a:gdLst/>
              <a:ahLst/>
              <a:cxnLst/>
              <a:rect l="l" t="t" r="r" b="b"/>
              <a:pathLst>
                <a:path w="1435734" h="603885">
                  <a:moveTo>
                    <a:pt x="0" y="0"/>
                  </a:moveTo>
                  <a:lnTo>
                    <a:pt x="1373124" y="0"/>
                  </a:lnTo>
                  <a:lnTo>
                    <a:pt x="1435480" y="301625"/>
                  </a:lnTo>
                  <a:lnTo>
                    <a:pt x="1373124" y="603376"/>
                  </a:lnTo>
                  <a:lnTo>
                    <a:pt x="0" y="603376"/>
                  </a:lnTo>
                  <a:lnTo>
                    <a:pt x="62356" y="30162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8015731" y="1412176"/>
            <a:ext cx="1142365" cy="57912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Report</a:t>
            </a:r>
            <a:r>
              <a:rPr dirty="0" sz="12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creation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2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sharing</a:t>
            </a:r>
            <a:r>
              <a:rPr dirty="0" sz="12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guidance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786142" y="2044128"/>
          <a:ext cx="8787130" cy="3906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8565"/>
                <a:gridCol w="903605"/>
                <a:gridCol w="1260475"/>
                <a:gridCol w="1260475"/>
                <a:gridCol w="1260475"/>
                <a:gridCol w="1260475"/>
                <a:gridCol w="1260475"/>
                <a:gridCol w="273684"/>
              </a:tblGrid>
              <a:tr h="344805">
                <a:tc rowSpan="2">
                  <a:txBody>
                    <a:bodyPr/>
                    <a:lstStyle/>
                    <a:p>
                      <a:pPr marL="314960" marR="268605" indent="-4191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200" spc="-2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Cytomor-</a:t>
                      </a:r>
                      <a:r>
                        <a:rPr dirty="0" sz="1200" spc="-1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phology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441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7366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95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441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dirty="0" sz="12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350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2395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2395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 marL="154940" marR="147955" indent="13208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dirty="0" sz="1200" spc="-1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Immuno-</a:t>
                      </a:r>
                      <a:r>
                        <a:rPr dirty="0" sz="1200" spc="-2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phenotyping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525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4769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ct val="100000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955">
                        <a:lnSpc>
                          <a:spcPct val="100000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525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12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4769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955">
                        <a:lnSpc>
                          <a:spcPct val="100000"/>
                        </a:lnSpc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215">
                <a:tc rowSpan="2">
                  <a:txBody>
                    <a:bodyPr/>
                    <a:lstStyle/>
                    <a:p>
                      <a:pPr marL="308610" marR="119380" indent="-19113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dirty="0" sz="1200" spc="-1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Chromosome analysis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5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54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95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589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dirty="0" sz="12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604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080">
                        <a:lnSpc>
                          <a:spcPct val="100000"/>
                        </a:lnSpc>
                      </a:pPr>
                      <a:r>
                        <a:rPr dirty="0" sz="1200" spc="-20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FISH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096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66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778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95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096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dirty="0" sz="12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66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dirty="0" sz="1200" spc="-25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PCR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3779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73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9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779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2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79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1200" spc="-25" b="1">
                          <a:solidFill>
                            <a:srgbClr val="009539"/>
                          </a:solidFill>
                          <a:latin typeface="Arial"/>
                          <a:cs typeface="Arial"/>
                        </a:rPr>
                        <a:t>NGS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Autom.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95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2000" spc="-50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D4ECD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  <a:tr h="323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2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AI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2000" spc="-25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95C5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  <a:solidFill>
                      <a:srgbClr val="F3F5F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C4CECC"/>
                      </a:solidFill>
                      <a:prstDash val="solid"/>
                    </a:lnL>
                    <a:lnR w="9525">
                      <a:solidFill>
                        <a:srgbClr val="C4CECC"/>
                      </a:solidFill>
                      <a:prstDash val="solid"/>
                    </a:lnR>
                    <a:lnT w="9525">
                      <a:solidFill>
                        <a:srgbClr val="C4CECC"/>
                      </a:solidFill>
                      <a:prstDash val="solid"/>
                    </a:lnT>
                    <a:lnB w="9525">
                      <a:solidFill>
                        <a:srgbClr val="C4CECC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466344" y="3429889"/>
            <a:ext cx="274320" cy="2533650"/>
          </a:xfrm>
          <a:custGeom>
            <a:avLst/>
            <a:gdLst/>
            <a:ahLst/>
            <a:cxnLst/>
            <a:rect l="l" t="t" r="r" b="b"/>
            <a:pathLst>
              <a:path w="274320" h="2533650">
                <a:moveTo>
                  <a:pt x="228282" y="0"/>
                </a:moveTo>
                <a:lnTo>
                  <a:pt x="45656" y="0"/>
                </a:lnTo>
                <a:lnTo>
                  <a:pt x="27889" y="3556"/>
                </a:lnTo>
                <a:lnTo>
                  <a:pt x="13373" y="13462"/>
                </a:lnTo>
                <a:lnTo>
                  <a:pt x="3594" y="28066"/>
                </a:lnTo>
                <a:lnTo>
                  <a:pt x="0" y="45847"/>
                </a:lnTo>
                <a:lnTo>
                  <a:pt x="0" y="2487307"/>
                </a:lnTo>
                <a:lnTo>
                  <a:pt x="3594" y="2505189"/>
                </a:lnTo>
                <a:lnTo>
                  <a:pt x="13373" y="2519781"/>
                </a:lnTo>
                <a:lnTo>
                  <a:pt x="27889" y="2529624"/>
                </a:lnTo>
                <a:lnTo>
                  <a:pt x="45656" y="2533230"/>
                </a:lnTo>
                <a:lnTo>
                  <a:pt x="228282" y="2533230"/>
                </a:lnTo>
                <a:lnTo>
                  <a:pt x="246049" y="2529624"/>
                </a:lnTo>
                <a:lnTo>
                  <a:pt x="260565" y="2519781"/>
                </a:lnTo>
                <a:lnTo>
                  <a:pt x="270357" y="2505189"/>
                </a:lnTo>
                <a:lnTo>
                  <a:pt x="273939" y="2487307"/>
                </a:lnTo>
                <a:lnTo>
                  <a:pt x="273939" y="45847"/>
                </a:lnTo>
                <a:lnTo>
                  <a:pt x="270357" y="28066"/>
                </a:lnTo>
                <a:lnTo>
                  <a:pt x="260565" y="13462"/>
                </a:lnTo>
                <a:lnTo>
                  <a:pt x="246049" y="3556"/>
                </a:lnTo>
                <a:lnTo>
                  <a:pt x="228282" y="0"/>
                </a:lnTo>
                <a:close/>
              </a:path>
            </a:pathLst>
          </a:custGeom>
          <a:solidFill>
            <a:srgbClr val="0095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502112" y="4276535"/>
            <a:ext cx="199390" cy="862965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Genotyping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317735" y="2094483"/>
            <a:ext cx="137160" cy="576580"/>
          </a:xfrm>
          <a:custGeom>
            <a:avLst/>
            <a:gdLst/>
            <a:ahLst/>
            <a:cxnLst/>
            <a:rect l="l" t="t" r="r" b="b"/>
            <a:pathLst>
              <a:path w="137159" h="576580">
                <a:moveTo>
                  <a:pt x="0" y="0"/>
                </a:moveTo>
                <a:lnTo>
                  <a:pt x="0" y="576071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66344" y="2057907"/>
            <a:ext cx="274320" cy="1289685"/>
          </a:xfrm>
          <a:custGeom>
            <a:avLst/>
            <a:gdLst/>
            <a:ahLst/>
            <a:cxnLst/>
            <a:rect l="l" t="t" r="r" b="b"/>
            <a:pathLst>
              <a:path w="274320" h="1289685">
                <a:moveTo>
                  <a:pt x="228282" y="0"/>
                </a:moveTo>
                <a:lnTo>
                  <a:pt x="45656" y="0"/>
                </a:lnTo>
                <a:lnTo>
                  <a:pt x="27889" y="3555"/>
                </a:lnTo>
                <a:lnTo>
                  <a:pt x="13373" y="13462"/>
                </a:lnTo>
                <a:lnTo>
                  <a:pt x="3594" y="28066"/>
                </a:lnTo>
                <a:lnTo>
                  <a:pt x="0" y="45846"/>
                </a:lnTo>
                <a:lnTo>
                  <a:pt x="0" y="1243202"/>
                </a:lnTo>
                <a:lnTo>
                  <a:pt x="3594" y="1261109"/>
                </a:lnTo>
                <a:lnTo>
                  <a:pt x="13373" y="1275714"/>
                </a:lnTo>
                <a:lnTo>
                  <a:pt x="27889" y="1285493"/>
                </a:lnTo>
                <a:lnTo>
                  <a:pt x="45656" y="1289177"/>
                </a:lnTo>
                <a:lnTo>
                  <a:pt x="228282" y="1289177"/>
                </a:lnTo>
                <a:lnTo>
                  <a:pt x="246049" y="1285493"/>
                </a:lnTo>
                <a:lnTo>
                  <a:pt x="260565" y="1275714"/>
                </a:lnTo>
                <a:lnTo>
                  <a:pt x="270357" y="1261109"/>
                </a:lnTo>
                <a:lnTo>
                  <a:pt x="273939" y="1243202"/>
                </a:lnTo>
                <a:lnTo>
                  <a:pt x="273939" y="45846"/>
                </a:lnTo>
                <a:lnTo>
                  <a:pt x="270357" y="28066"/>
                </a:lnTo>
                <a:lnTo>
                  <a:pt x="260565" y="13462"/>
                </a:lnTo>
                <a:lnTo>
                  <a:pt x="246049" y="3555"/>
                </a:lnTo>
                <a:lnTo>
                  <a:pt x="228282" y="0"/>
                </a:lnTo>
                <a:close/>
              </a:path>
            </a:pathLst>
          </a:custGeom>
          <a:solidFill>
            <a:srgbClr val="056B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02112" y="2236009"/>
            <a:ext cx="199390" cy="942975"/>
          </a:xfrm>
          <a:prstGeom prst="rect">
            <a:avLst/>
          </a:prstGeom>
        </p:spPr>
        <p:txBody>
          <a:bodyPr wrap="square" lIns="0" tIns="63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Phenotyping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317735" y="2743835"/>
            <a:ext cx="137160" cy="576580"/>
          </a:xfrm>
          <a:custGeom>
            <a:avLst/>
            <a:gdLst/>
            <a:ahLst/>
            <a:cxnLst/>
            <a:rect l="l" t="t" r="r" b="b"/>
            <a:pathLst>
              <a:path w="137159" h="576579">
                <a:moveTo>
                  <a:pt x="0" y="0"/>
                </a:moveTo>
                <a:lnTo>
                  <a:pt x="0" y="576199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317735" y="3393313"/>
            <a:ext cx="137160" cy="575945"/>
          </a:xfrm>
          <a:custGeom>
            <a:avLst/>
            <a:gdLst/>
            <a:ahLst/>
            <a:cxnLst/>
            <a:rect l="l" t="t" r="r" b="b"/>
            <a:pathLst>
              <a:path w="137159" h="575945">
                <a:moveTo>
                  <a:pt x="0" y="0"/>
                </a:moveTo>
                <a:lnTo>
                  <a:pt x="0" y="575818"/>
                </a:lnTo>
                <a:lnTo>
                  <a:pt x="137033" y="287909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317735" y="4042664"/>
            <a:ext cx="137160" cy="576580"/>
          </a:xfrm>
          <a:custGeom>
            <a:avLst/>
            <a:gdLst/>
            <a:ahLst/>
            <a:cxnLst/>
            <a:rect l="l" t="t" r="r" b="b"/>
            <a:pathLst>
              <a:path w="137159" h="576579">
                <a:moveTo>
                  <a:pt x="0" y="0"/>
                </a:moveTo>
                <a:lnTo>
                  <a:pt x="0" y="576072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317735" y="4692015"/>
            <a:ext cx="137160" cy="576580"/>
          </a:xfrm>
          <a:custGeom>
            <a:avLst/>
            <a:gdLst/>
            <a:ahLst/>
            <a:cxnLst/>
            <a:rect l="l" t="t" r="r" b="b"/>
            <a:pathLst>
              <a:path w="137159" h="576579">
                <a:moveTo>
                  <a:pt x="0" y="0"/>
                </a:moveTo>
                <a:lnTo>
                  <a:pt x="0" y="576072"/>
                </a:lnTo>
                <a:lnTo>
                  <a:pt x="137033" y="288036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317735" y="5350636"/>
            <a:ext cx="137160" cy="567055"/>
          </a:xfrm>
          <a:custGeom>
            <a:avLst/>
            <a:gdLst/>
            <a:ahLst/>
            <a:cxnLst/>
            <a:rect l="l" t="t" r="r" b="b"/>
            <a:pathLst>
              <a:path w="137159" h="567054">
                <a:moveTo>
                  <a:pt x="0" y="0"/>
                </a:moveTo>
                <a:lnTo>
                  <a:pt x="0" y="566889"/>
                </a:lnTo>
                <a:lnTo>
                  <a:pt x="137033" y="283413"/>
                </a:lnTo>
                <a:lnTo>
                  <a:pt x="0" y="0"/>
                </a:lnTo>
                <a:close/>
              </a:path>
            </a:pathLst>
          </a:custGeom>
          <a:solidFill>
            <a:srgbClr val="A8D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542556" y="1586928"/>
            <a:ext cx="1464310" cy="2343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b="1">
                <a:solidFill>
                  <a:srgbClr val="009539"/>
                </a:solidFill>
                <a:latin typeface="Arial"/>
                <a:cs typeface="Arial"/>
              </a:rPr>
              <a:t>Lab</a:t>
            </a:r>
            <a:r>
              <a:rPr dirty="0" sz="1350" spc="10" b="1">
                <a:solidFill>
                  <a:srgbClr val="009539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009539"/>
                </a:solidFill>
                <a:latin typeface="Arial"/>
                <a:cs typeface="Arial"/>
              </a:rPr>
              <a:t>best</a:t>
            </a:r>
            <a:r>
              <a:rPr dirty="0" sz="1350" spc="55" b="1">
                <a:solidFill>
                  <a:srgbClr val="009539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009539"/>
                </a:solidFill>
                <a:latin typeface="Arial"/>
                <a:cs typeface="Arial"/>
              </a:rPr>
              <a:t>practice</a:t>
            </a:r>
            <a:endParaRPr sz="1350">
              <a:latin typeface="Arial"/>
              <a:cs typeface="Arial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9712325" y="1503766"/>
          <a:ext cx="2075814" cy="4254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3125"/>
                <a:gridCol w="1125855"/>
              </a:tblGrid>
              <a:tr h="591820">
                <a:tc>
                  <a:txBody>
                    <a:bodyPr/>
                    <a:lstStyle/>
                    <a:p>
                      <a:pPr marL="105410" marR="123825" indent="2413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Industry </a:t>
                      </a:r>
                      <a:r>
                        <a:rPr dirty="0" sz="1200" spc="-2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20320"/>
                </a:tc>
                <a:tc>
                  <a:txBody>
                    <a:bodyPr/>
                    <a:lstStyle/>
                    <a:p>
                      <a:pPr marL="97790" marR="24130" indent="-61594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120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Time</a:t>
                      </a:r>
                      <a:r>
                        <a:rPr dirty="0" sz="1200" spc="-7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saving</a:t>
                      </a:r>
                      <a:r>
                        <a:rPr dirty="0" sz="1200" spc="-8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5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dirty="0" sz="120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best</a:t>
                      </a:r>
                      <a:r>
                        <a:rPr dirty="0" sz="1200" spc="-5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 b="1">
                          <a:solidFill>
                            <a:srgbClr val="50555C"/>
                          </a:solidFill>
                          <a:latin typeface="Arial"/>
                          <a:cs typeface="Arial"/>
                        </a:rPr>
                        <a:t>practice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20320"/>
                </a:tc>
              </a:tr>
              <a:tr h="615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dirty="0" sz="12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6510">
                        <a:lnSpc>
                          <a:spcPct val="100000"/>
                        </a:lnSpc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25%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16510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12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6510">
                        <a:lnSpc>
                          <a:spcPct val="100000"/>
                        </a:lnSpc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50%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34-</a:t>
                      </a:r>
                      <a:r>
                        <a:rPr dirty="0" sz="12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82</a:t>
                      </a:r>
                      <a:r>
                        <a:rPr dirty="0" sz="1200" spc="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20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6510">
                        <a:lnSpc>
                          <a:spcPct val="100000"/>
                        </a:lnSpc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20%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2069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34-</a:t>
                      </a:r>
                      <a:r>
                        <a:rPr dirty="0" sz="12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82</a:t>
                      </a:r>
                      <a:r>
                        <a:rPr dirty="0" sz="1200" spc="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6510">
                        <a:lnSpc>
                          <a:spcPct val="100000"/>
                        </a:lnSpc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  <a:tr h="650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dirty="0" sz="12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6510">
                        <a:lnSpc>
                          <a:spcPct val="100000"/>
                        </a:lnSpc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  <a:tr h="443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14</a:t>
                      </a:r>
                      <a:r>
                        <a:rPr dirty="0" sz="1200" spc="-2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10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hours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65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 spc="-25">
                          <a:solidFill>
                            <a:srgbClr val="52545A"/>
                          </a:solidFill>
                          <a:latin typeface="Arial"/>
                          <a:cs typeface="Arial"/>
                        </a:rPr>
                        <a:t>30%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51435"/>
                </a:tc>
              </a:tr>
            </a:tbl>
          </a:graphicData>
        </a:graphic>
      </p:graphicFrame>
      <p:sp>
        <p:nvSpPr>
          <p:cNvPr id="34" name="object 34"/>
          <p:cNvSpPr txBox="1"/>
          <p:nvPr/>
        </p:nvSpPr>
        <p:spPr>
          <a:xfrm>
            <a:off x="452704" y="6079098"/>
            <a:ext cx="3934460" cy="48323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Note:</a:t>
            </a:r>
            <a:r>
              <a:rPr dirty="0" sz="800" spc="-5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50555C"/>
                </a:solidFill>
                <a:latin typeface="Arial"/>
                <a:cs typeface="Arial"/>
              </a:rPr>
              <a:t>Benchmarks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referring</a:t>
            </a:r>
            <a:r>
              <a:rPr dirty="0" sz="800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to</a:t>
            </a:r>
            <a:r>
              <a:rPr dirty="0" sz="800" spc="-2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current</a:t>
            </a:r>
            <a:r>
              <a:rPr dirty="0" sz="800" spc="-3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standard</a:t>
            </a:r>
            <a:r>
              <a:rPr dirty="0" sz="800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lab</a:t>
            </a:r>
            <a:r>
              <a:rPr dirty="0" sz="800" spc="-4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with</a:t>
            </a:r>
            <a:r>
              <a:rPr dirty="0" sz="800" spc="-4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average</a:t>
            </a:r>
            <a:r>
              <a:rPr dirty="0" sz="800" spc="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level of</a:t>
            </a:r>
            <a:r>
              <a:rPr dirty="0" sz="800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digital</a:t>
            </a:r>
            <a:r>
              <a:rPr dirty="0" sz="800" spc="-5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50555C"/>
                </a:solidFill>
                <a:latin typeface="Arial"/>
                <a:cs typeface="Arial"/>
              </a:rPr>
              <a:t>maturity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Source:</a:t>
            </a:r>
            <a:r>
              <a:rPr dirty="0" sz="800" spc="5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L.E.K.</a:t>
            </a:r>
            <a:r>
              <a:rPr dirty="0" sz="800" spc="-4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research</a:t>
            </a:r>
            <a:r>
              <a:rPr dirty="0" sz="800" spc="-4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50555C"/>
                </a:solidFill>
                <a:latin typeface="Arial"/>
                <a:cs typeface="Arial"/>
              </a:rPr>
              <a:t>and</a:t>
            </a:r>
            <a:r>
              <a:rPr dirty="0" sz="800" spc="-2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50555C"/>
                </a:solidFill>
                <a:latin typeface="Arial"/>
                <a:cs typeface="Arial"/>
              </a:rPr>
              <a:t>analysis</a:t>
            </a:r>
            <a:endParaRPr sz="800">
              <a:latin typeface="Arial"/>
              <a:cs typeface="Arial"/>
            </a:endParaRPr>
          </a:p>
          <a:p>
            <a:pPr marL="201295">
              <a:lnSpc>
                <a:spcPct val="100000"/>
              </a:lnSpc>
              <a:spcBef>
                <a:spcPts val="600"/>
              </a:spcBef>
            </a:pPr>
            <a:r>
              <a:rPr dirty="0" sz="900" spc="-50" b="1">
                <a:solidFill>
                  <a:srgbClr val="50555C"/>
                </a:solidFill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680769" y="6036361"/>
            <a:ext cx="2798445" cy="356870"/>
            <a:chOff x="7680769" y="6036361"/>
            <a:chExt cx="2798445" cy="356870"/>
          </a:xfrm>
        </p:grpSpPr>
        <p:sp>
          <p:nvSpPr>
            <p:cNvPr id="36" name="object 36"/>
            <p:cNvSpPr/>
            <p:nvPr/>
          </p:nvSpPr>
          <p:spPr>
            <a:xfrm>
              <a:off x="9262871" y="6082279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237223" y="0"/>
                  </a:moveTo>
                  <a:lnTo>
                    <a:pt x="0" y="0"/>
                  </a:lnTo>
                  <a:lnTo>
                    <a:pt x="0" y="118534"/>
                  </a:lnTo>
                  <a:lnTo>
                    <a:pt x="237223" y="118534"/>
                  </a:lnTo>
                  <a:lnTo>
                    <a:pt x="237223" y="0"/>
                  </a:lnTo>
                  <a:close/>
                </a:path>
              </a:pathLst>
            </a:custGeom>
            <a:solidFill>
              <a:srgbClr val="D4EC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9267443" y="6086851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0" y="118534"/>
                  </a:moveTo>
                  <a:lnTo>
                    <a:pt x="237223" y="118534"/>
                  </a:lnTo>
                  <a:lnTo>
                    <a:pt x="237223" y="0"/>
                  </a:lnTo>
                  <a:lnTo>
                    <a:pt x="0" y="0"/>
                  </a:lnTo>
                  <a:lnTo>
                    <a:pt x="0" y="118534"/>
                  </a:lnTo>
                  <a:close/>
                </a:path>
              </a:pathLst>
            </a:custGeom>
            <a:ln w="3175">
              <a:solidFill>
                <a:srgbClr val="50555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7772399" y="6073132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237223" y="0"/>
                  </a:moveTo>
                  <a:lnTo>
                    <a:pt x="0" y="0"/>
                  </a:lnTo>
                  <a:lnTo>
                    <a:pt x="0" y="118536"/>
                  </a:lnTo>
                  <a:lnTo>
                    <a:pt x="237223" y="118536"/>
                  </a:lnTo>
                  <a:lnTo>
                    <a:pt x="237223" y="0"/>
                  </a:lnTo>
                  <a:close/>
                </a:path>
              </a:pathLst>
            </a:custGeom>
            <a:solidFill>
              <a:srgbClr val="F3F5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7776971" y="6077704"/>
              <a:ext cx="237490" cy="118745"/>
            </a:xfrm>
            <a:custGeom>
              <a:avLst/>
              <a:gdLst/>
              <a:ahLst/>
              <a:cxnLst/>
              <a:rect l="l" t="t" r="r" b="b"/>
              <a:pathLst>
                <a:path w="237490" h="118745">
                  <a:moveTo>
                    <a:pt x="0" y="118536"/>
                  </a:moveTo>
                  <a:lnTo>
                    <a:pt x="237223" y="118536"/>
                  </a:lnTo>
                  <a:lnTo>
                    <a:pt x="237223" y="0"/>
                  </a:lnTo>
                  <a:lnTo>
                    <a:pt x="0" y="0"/>
                  </a:lnTo>
                  <a:lnTo>
                    <a:pt x="0" y="118536"/>
                  </a:lnTo>
                  <a:close/>
                </a:path>
              </a:pathLst>
            </a:custGeom>
            <a:ln w="3175">
              <a:solidFill>
                <a:srgbClr val="50555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7685531" y="6041123"/>
              <a:ext cx="2788920" cy="347345"/>
            </a:xfrm>
            <a:custGeom>
              <a:avLst/>
              <a:gdLst/>
              <a:ahLst/>
              <a:cxnLst/>
              <a:rect l="l" t="t" r="r" b="b"/>
              <a:pathLst>
                <a:path w="2788920" h="347345">
                  <a:moveTo>
                    <a:pt x="0" y="347179"/>
                  </a:moveTo>
                  <a:lnTo>
                    <a:pt x="2788666" y="347179"/>
                  </a:lnTo>
                  <a:lnTo>
                    <a:pt x="2788666" y="0"/>
                  </a:lnTo>
                  <a:lnTo>
                    <a:pt x="0" y="0"/>
                  </a:lnTo>
                  <a:lnTo>
                    <a:pt x="0" y="347179"/>
                  </a:lnTo>
                  <a:close/>
                </a:path>
              </a:pathLst>
            </a:custGeom>
            <a:ln w="9523">
              <a:solidFill>
                <a:srgbClr val="C4CE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7772399" y="6228626"/>
              <a:ext cx="237490" cy="128270"/>
            </a:xfrm>
            <a:custGeom>
              <a:avLst/>
              <a:gdLst/>
              <a:ahLst/>
              <a:cxnLst/>
              <a:rect l="l" t="t" r="r" b="b"/>
              <a:pathLst>
                <a:path w="237490" h="128270">
                  <a:moveTo>
                    <a:pt x="237223" y="0"/>
                  </a:moveTo>
                  <a:lnTo>
                    <a:pt x="0" y="0"/>
                  </a:lnTo>
                  <a:lnTo>
                    <a:pt x="0" y="127647"/>
                  </a:lnTo>
                  <a:lnTo>
                    <a:pt x="237223" y="127647"/>
                  </a:lnTo>
                  <a:lnTo>
                    <a:pt x="237223" y="0"/>
                  </a:lnTo>
                  <a:close/>
                </a:path>
              </a:pathLst>
            </a:custGeom>
            <a:solidFill>
              <a:srgbClr val="95C5A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7776971" y="6233198"/>
              <a:ext cx="237490" cy="128270"/>
            </a:xfrm>
            <a:custGeom>
              <a:avLst/>
              <a:gdLst/>
              <a:ahLst/>
              <a:cxnLst/>
              <a:rect l="l" t="t" r="r" b="b"/>
              <a:pathLst>
                <a:path w="237490" h="128270">
                  <a:moveTo>
                    <a:pt x="0" y="127647"/>
                  </a:moveTo>
                  <a:lnTo>
                    <a:pt x="237223" y="127647"/>
                  </a:lnTo>
                  <a:lnTo>
                    <a:pt x="237223" y="0"/>
                  </a:lnTo>
                  <a:lnTo>
                    <a:pt x="0" y="0"/>
                  </a:lnTo>
                  <a:lnTo>
                    <a:pt x="0" y="127647"/>
                  </a:lnTo>
                  <a:close/>
                </a:path>
              </a:pathLst>
            </a:custGeom>
            <a:ln w="3175">
              <a:solidFill>
                <a:srgbClr val="50555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9626600" y="6057341"/>
            <a:ext cx="794385" cy="1682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900" spc="-10">
                <a:solidFill>
                  <a:srgbClr val="50555C"/>
                </a:solidFill>
                <a:latin typeface="Arial"/>
                <a:cs typeface="Arial"/>
              </a:rPr>
              <a:t>Medium</a:t>
            </a:r>
            <a:r>
              <a:rPr dirty="0" sz="900" spc="-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0555C"/>
                </a:solidFill>
                <a:latin typeface="Arial"/>
                <a:cs typeface="Arial"/>
              </a:rPr>
              <a:t>impact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121015" y="6028208"/>
            <a:ext cx="920115" cy="35179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dirty="0" sz="900">
                <a:solidFill>
                  <a:srgbClr val="50555C"/>
                </a:solidFill>
                <a:latin typeface="Arial"/>
                <a:cs typeface="Arial"/>
              </a:rPr>
              <a:t>Low</a:t>
            </a:r>
            <a:r>
              <a:rPr dirty="0" sz="900" spc="-5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0555C"/>
                </a:solidFill>
                <a:latin typeface="Arial"/>
                <a:cs typeface="Arial"/>
              </a:rPr>
              <a:t>impact</a:t>
            </a:r>
            <a:r>
              <a:rPr dirty="0" sz="900" spc="-1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>
                <a:solidFill>
                  <a:srgbClr val="50555C"/>
                </a:solidFill>
                <a:latin typeface="Arial"/>
                <a:cs typeface="Arial"/>
              </a:rPr>
              <a:t>or</a:t>
            </a:r>
            <a:r>
              <a:rPr dirty="0" sz="900" spc="-30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 spc="-25">
                <a:solidFill>
                  <a:srgbClr val="50555C"/>
                </a:solidFill>
                <a:latin typeface="Arial"/>
                <a:cs typeface="Arial"/>
              </a:rPr>
              <a:t>n/a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solidFill>
                  <a:srgbClr val="50555C"/>
                </a:solidFill>
                <a:latin typeface="Arial"/>
                <a:cs typeface="Arial"/>
              </a:rPr>
              <a:t>High</a:t>
            </a:r>
            <a:r>
              <a:rPr dirty="0" sz="900" spc="-45">
                <a:solidFill>
                  <a:srgbClr val="50555C"/>
                </a:solidFill>
                <a:latin typeface="Arial"/>
                <a:cs typeface="Arial"/>
              </a:rPr>
              <a:t> </a:t>
            </a:r>
            <a:r>
              <a:rPr dirty="0" sz="900" spc="-10">
                <a:solidFill>
                  <a:srgbClr val="50555C"/>
                </a:solidFill>
                <a:latin typeface="Arial"/>
                <a:cs typeface="Arial"/>
              </a:rPr>
              <a:t>impact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2026-07-28T19:59:44Z</dcterms:created>
  <dcterms:modified xsi:type="dcterms:W3CDTF">2026-07-28T19:59:44Z</dcterms:modified>
</cp:coreProperties>
</file>